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1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20.jpeg" ContentType="image/jpeg"/>
  <Override PartName="/ppt/media/image3.png" ContentType="image/png"/>
  <Override PartName="/ppt/media/image8.png" ContentType="image/png"/>
  <Override PartName="/ppt/media/image23.png" ContentType="image/png"/>
  <Override PartName="/ppt/media/image4.wmf" ContentType="image/x-wmf"/>
  <Override PartName="/ppt/media/image6.wmf" ContentType="image/x-wmf"/>
  <Override PartName="/ppt/media/image5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21.jpeg" ContentType="image/jpeg"/>
  <Override PartName="/ppt/media/image17.png" ContentType="image/png"/>
  <Override PartName="/ppt/media/image18.png" ContentType="image/png"/>
  <Override PartName="/ppt/media/image19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A983114-9DCF-4065-840F-C3837488B4D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4 ergo dispo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 ergo physique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10 Conseil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Typist 1880 Frank Edward McGurrin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Porter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que 22" descr=""/>
          <p:cNvPicPr/>
          <p:nvPr/>
        </p:nvPicPr>
        <p:blipFill>
          <a:blip r:embed="rId3"/>
          <a:srcRect l="36803" t="15521" r="54492" b="75197"/>
          <a:stretch/>
        </p:blipFill>
        <p:spPr>
          <a:xfrm>
            <a:off x="8859240" y="-2042640"/>
            <a:ext cx="4439160" cy="4085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585160" y="1610280"/>
            <a:ext cx="8768160" cy="1960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865400" y="3586680"/>
            <a:ext cx="648792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r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9209520" y="1368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6400" y="224640"/>
            <a:ext cx="11838600" cy="6267960"/>
          </a:xfrm>
          <a:prstGeom prst="rect">
            <a:avLst/>
          </a:prstGeom>
          <a:solidFill>
            <a:srgbClr val="ffffff">
              <a:alpha val="95000"/>
            </a:srgbClr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Image 11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610480" y="642204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Montserrat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6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8610480" y="637848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585160" y="1610280"/>
            <a:ext cx="8768160" cy="196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37000"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Bépo, Dvorak, Colemak, mythes et légendes autour des dispositions et des soi-disant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4865400" y="3586680"/>
            <a:ext cx="648792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Alexandre Navarro | @alex_j_navarro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1140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 Qwerty vs Ergonomique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Touches les + utilisées sur la homerow ou proches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Distance parcourue par les doigts est minimisée                                                                      Benchmark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 patorjk.com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 ~ 25-30% en faveur de l’érgonomique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Doigts différents pour les di/trigrammes fréquents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Alternance main gauche / droite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Azerty                  VS              Bépo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074960" y="4644000"/>
            <a:ext cx="4591080" cy="18738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6470640" y="4644000"/>
            <a:ext cx="4751280" cy="191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Quelques dispositions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Dvorak (1936)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Optimisée pour de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du tout adaptée aux langues accentuées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Bépo (2005)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du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l’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Colemak (2006)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Optimisée pour de l’anglais s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ans tout changer au Qwerty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Utilisable avec les langues accuentuées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mais très mal optimisée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7863840" y="1825560"/>
            <a:ext cx="3749040" cy="12495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7863840" y="3423960"/>
            <a:ext cx="3749040" cy="123948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7863840" y="5029200"/>
            <a:ext cx="3749040" cy="124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Quelques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813240" y="3878640"/>
            <a:ext cx="3484440" cy="261360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838080" y="1636200"/>
            <a:ext cx="4917240" cy="165564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7363440" y="4480560"/>
            <a:ext cx="3975120" cy="20116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4"/>
          <a:stretch/>
        </p:blipFill>
        <p:spPr>
          <a:xfrm>
            <a:off x="7680960" y="1676520"/>
            <a:ext cx="3657600" cy="2438280"/>
          </a:xfrm>
          <a:prstGeom prst="rect">
            <a:avLst/>
          </a:prstGeom>
          <a:ln>
            <a:noFill/>
          </a:ln>
        </p:spPr>
      </p:pic>
      <p:sp>
        <p:nvSpPr>
          <p:cNvPr id="184" name="TextShape 3"/>
          <p:cNvSpPr txBox="1"/>
          <p:nvPr/>
        </p:nvSpPr>
        <p:spPr>
          <a:xfrm>
            <a:off x="731520" y="1280160"/>
            <a:ext cx="2636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Typematrix (2003)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TextShape 4"/>
          <p:cNvSpPr txBox="1"/>
          <p:nvPr/>
        </p:nvSpPr>
        <p:spPr>
          <a:xfrm>
            <a:off x="816120" y="347472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Kinesys Advantage (1991)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TextShape 5"/>
          <p:cNvSpPr txBox="1"/>
          <p:nvPr/>
        </p:nvSpPr>
        <p:spPr>
          <a:xfrm>
            <a:off x="7608600" y="1343880"/>
            <a:ext cx="3638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Keyboardio Model 01 (2015-2018)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TextShape 6"/>
          <p:cNvSpPr txBox="1"/>
          <p:nvPr/>
        </p:nvSpPr>
        <p:spPr>
          <a:xfrm>
            <a:off x="7274520" y="4134240"/>
            <a:ext cx="2235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Erogodox EZ (2015)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TextShape 7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 général : Apprendre à taper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Avec vos 10 doigts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1 touche = 1 doigt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à l’aveugle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toujours placés sur la rangée du milieu au repos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1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masquant vos touches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des autocollants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2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2 blank ergonomiques (maison / travail)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Attention si vous aimez travailler sur un portable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un programmable type ergodox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2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939600" y="1970280"/>
            <a:ext cx="9448560" cy="42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2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939600" y="1975680"/>
            <a:ext cx="9448560" cy="42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3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disposition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Raisons pour changer de disposition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Confort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avez mal aux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Vitesse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êtes prêt à passer  beaucoup de temps pour apprendre une nouvelle disposition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 : Laquelle choisir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Cela dépend :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n’êtes pas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Colemak (attention aux accents, altGr ou N tapé à configurer)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êtes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tapez en français et 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BvoFRak / Bépo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ne tapez qu’en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MTGAP 2.0 / Dvorak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10" name="Table 4"/>
          <p:cNvGraphicFramePr/>
          <p:nvPr/>
        </p:nvGraphicFramePr>
        <p:xfrm>
          <a:off x="8742240" y="2217960"/>
          <a:ext cx="3305160" cy="3324240"/>
        </p:xfrm>
        <a:graphic>
          <a:graphicData uri="http://schemas.openxmlformats.org/drawingml/2006/table">
            <a:tbl>
              <a:tblPr/>
              <a:tblGrid>
                <a:gridCol w="1320120"/>
                <a:gridCol w="929520"/>
                <a:gridCol w="1055880"/>
              </a:tblGrid>
              <a:tr h="8751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Disposition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  <a:ea typeface="Noto Sans CJK SC Regular"/>
                        </a:rPr>
                        <a:t>Score patorjk  Anglais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Score patorjk Français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MTGAP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69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Dvorak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Colemak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Qwerty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53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BvoFrak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67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Bépo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Azerty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49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Introduction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Historique des dispositions des touches des machines à écrire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 à utiliser un clavier ergonomique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Quelques conseils ...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685800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Retour sur l’utilisation d’un clavier ergonomique avec du Bépo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tapez vraiment à 10 doigts sans regarder le clavier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Un peu plus rapide (~20%)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taper du texte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éditer / naviguer via les fonctions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Apprentissage long → Persévérer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0-2 mois (à la maison + 15 min d’apprentissage)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2 mois (maison + travail)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3 mois (vitesse acceptable) / 6 mois (vitesse de croisière)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Annexe : ma disposition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975600" y="2040480"/>
            <a:ext cx="9448560" cy="430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Machines à écrire Sholes et Glidden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      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74320" y="1005840"/>
            <a:ext cx="1107900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1870                       →                 1873-74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026400" y="33037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538760" y="1463040"/>
            <a:ext cx="2885400" cy="33994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1371600" y="1458000"/>
            <a:ext cx="3291840" cy="33807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828800" y="4975920"/>
            <a:ext cx="2579400" cy="16077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7040880" y="5017680"/>
            <a:ext cx="3840480" cy="1413000"/>
          </a:xfrm>
          <a:prstGeom prst="rect">
            <a:avLst/>
          </a:prstGeom>
          <a:ln>
            <a:noFill/>
          </a:ln>
        </p:spPr>
      </p:pic>
      <p:sp>
        <p:nvSpPr>
          <p:cNvPr id="139" name="TextShape 4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Pour des raisons mécaniques ? En fait ...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Taper lentement ? Premier dactylographe (1880’s)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463040" y="3314160"/>
            <a:ext cx="3749040" cy="26434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400800" y="3278160"/>
            <a:ext cx="4663440" cy="2688480"/>
          </a:xfrm>
          <a:prstGeom prst="rect">
            <a:avLst/>
          </a:prstGeom>
          <a:ln>
            <a:noFill/>
          </a:ln>
        </p:spPr>
      </p:pic>
      <p:sp>
        <p:nvSpPr>
          <p:cNvPr id="144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ea typeface="Noto Sans CJK SC Regular"/>
              </a:rPr>
              <a:t>@</a:t>
            </a:r>
            <a:r>
              <a:rPr b="0" lang="en-US" sz="1800" spc="-1" strike="noStrike">
                <a:latin typeface="Arial"/>
              </a:rPr>
              <a:t>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Début 1870  →        Avril 1870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	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→     Mars 1873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   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Demande pour avoir des chiffres                         Feedback utilisateur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023360" y="356616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731520" y="3383280"/>
            <a:ext cx="2834640" cy="17226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7977960" y="352476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838080" y="1005840"/>
            <a:ext cx="1051524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 lettre la plus courante, à mettre au milieu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 complètement en haut à gauche car peu utilisée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 proche de 8 pour taper les nombres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 proche de Z E car le morse SE très proche de Z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                    →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371600" y="420624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7315200" y="420624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6766560" y="643680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365040"/>
            <a:ext cx="11232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Le clavier du legacy depuis 150 ans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Machine à écrire → Clavier : Jeu des 3 Ressemblances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des touches en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Alignement décalé des Q → A → Z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Les rangées de touches sur un plan différent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1874             →                         1984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577840" y="3840480"/>
            <a:ext cx="5303520" cy="22194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1828800" y="3573720"/>
            <a:ext cx="2011680" cy="2369880"/>
          </a:xfrm>
          <a:prstGeom prst="rect">
            <a:avLst/>
          </a:prstGeom>
          <a:ln>
            <a:noFill/>
          </a:ln>
        </p:spPr>
      </p:pic>
      <p:sp>
        <p:nvSpPr>
          <p:cNvPr id="16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15977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Avantages à utiliser un clavier 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rapide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taper du texte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utiliser votre ordinateur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minimiser les troubles musculo-squeletiques (TMS)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Caractéristiques d’un clavier ergonomique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Accessibilité optimale des touches les plus fréquentes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Colonnes de touches orthogonales aux rangées / Clavier symétrique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Plat / peu épais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5892</TotalTime>
  <Application>LibreOffice/6.2.3.2$Linux_X86_64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2019-06-08T17:00:07Z</dcterms:created>
  <dc:creator/>
  <dc:description/>
  <dc:language>en-US</dc:language>
  <cp:lastModifiedBy/>
  <cp:lastPrinted>2019-06-20T00:25:06Z</cp:lastPrinted>
  <dcterms:modified xsi:type="dcterms:W3CDTF">2019-06-20T02:23:34Z</dcterms:modified>
  <cp:revision>211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